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85" r:id="rId5"/>
    <p:sldId id="259" r:id="rId6"/>
    <p:sldId id="260" r:id="rId7"/>
    <p:sldId id="262" r:id="rId8"/>
    <p:sldId id="261" r:id="rId9"/>
    <p:sldId id="263" r:id="rId10"/>
    <p:sldId id="264" r:id="rId11"/>
    <p:sldId id="266" r:id="rId12"/>
    <p:sldId id="270" r:id="rId13"/>
    <p:sldId id="269" r:id="rId14"/>
    <p:sldId id="273" r:id="rId15"/>
    <p:sldId id="279" r:id="rId16"/>
    <p:sldId id="288" r:id="rId17"/>
    <p:sldId id="290" r:id="rId18"/>
    <p:sldId id="293" r:id="rId19"/>
    <p:sldId id="326" r:id="rId20"/>
    <p:sldId id="325" r:id="rId21"/>
    <p:sldId id="319" r:id="rId22"/>
    <p:sldId id="320" r:id="rId23"/>
    <p:sldId id="321" r:id="rId24"/>
    <p:sldId id="322" r:id="rId25"/>
    <p:sldId id="323" r:id="rId26"/>
    <p:sldId id="324" r:id="rId27"/>
    <p:sldId id="333" r:id="rId28"/>
    <p:sldId id="295" r:id="rId29"/>
    <p:sldId id="328" r:id="rId30"/>
    <p:sldId id="335" r:id="rId31"/>
    <p:sldId id="327" r:id="rId32"/>
    <p:sldId id="330" r:id="rId33"/>
    <p:sldId id="336" r:id="rId34"/>
    <p:sldId id="296" r:id="rId35"/>
    <p:sldId id="305" r:id="rId36"/>
    <p:sldId id="331" r:id="rId37"/>
    <p:sldId id="307" r:id="rId38"/>
    <p:sldId id="332" r:id="rId39"/>
    <p:sldId id="337" r:id="rId40"/>
    <p:sldId id="314" r:id="rId41"/>
    <p:sldId id="280" r:id="rId42"/>
    <p:sldId id="283" r:id="rId43"/>
    <p:sldId id="274" r:id="rId44"/>
    <p:sldId id="275" r:id="rId45"/>
    <p:sldId id="312" r:id="rId46"/>
    <p:sldId id="313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inimized">
    <p:restoredLeft sz="15620" autoAdjust="0"/>
    <p:restoredTop sz="61634" autoAdjust="0"/>
  </p:normalViewPr>
  <p:slideViewPr>
    <p:cSldViewPr>
      <p:cViewPr>
        <p:scale>
          <a:sx n="50" d="100"/>
          <a:sy n="50" d="100"/>
        </p:scale>
        <p:origin x="-105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8419A-5A21-4D70-AE64-B360736830A9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F8376-BEBF-4732-9102-5F75F7470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189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p.net/mvc/tutorials/getting-started-with-ef-using-mvc/creating-an-entity-framework-data-model-for-an-asp-net-mvc-application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programgood.net/ct.ashx?id=defead26-ba32-448c-9c57-f728dd309ed7&amp;url=http://pluralsight.com/training/Courses/Description/ioc-aspdotnet-mvc4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esig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jenniferdewalt.com/" TargetMode="External"/><Relationship Id="rId4" Type="http://schemas.openxmlformats.org/officeDocument/2006/relationships/hyperlink" Target="https://www.khanacademy.org/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733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New MVC Project and solution called Dog</a:t>
            </a:r>
          </a:p>
          <a:p>
            <a:r>
              <a:rPr lang="en-GB" dirty="0" smtClean="0"/>
              <a:t>View website</a:t>
            </a:r>
          </a:p>
          <a:p>
            <a:r>
              <a:rPr lang="en-GB" dirty="0" smtClean="0"/>
              <a:t>Login</a:t>
            </a:r>
            <a:r>
              <a:rPr lang="en-GB" baseline="0" dirty="0" smtClean="0"/>
              <a:t> as a user</a:t>
            </a:r>
          </a:p>
          <a:p>
            <a:r>
              <a:rPr lang="en-GB" baseline="0" dirty="0" smtClean="0"/>
              <a:t>View database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700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to git</a:t>
            </a:r>
          </a:p>
          <a:p>
            <a:r>
              <a:rPr lang="en-GB" dirty="0" smtClean="0"/>
              <a:t>Get it offsite</a:t>
            </a:r>
            <a:r>
              <a:rPr lang="en-GB" baseline="0" dirty="0" smtClean="0"/>
              <a:t> onto </a:t>
            </a:r>
            <a:r>
              <a:rPr lang="en-GB" baseline="0" dirty="0" err="1" smtClean="0"/>
              <a:t>github</a:t>
            </a:r>
            <a:r>
              <a:rPr lang="en-GB" baseline="0" dirty="0" smtClean="0"/>
              <a:t> asap so can show it to friends at work or whatever</a:t>
            </a:r>
          </a:p>
          <a:p>
            <a:r>
              <a:rPr lang="en-GB" baseline="0" dirty="0" err="1" smtClean="0"/>
              <a:t>Bitbucket</a:t>
            </a:r>
            <a:r>
              <a:rPr lang="en-GB" baseline="0" dirty="0" smtClean="0"/>
              <a:t> another alternative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648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Like in developing</a:t>
            </a:r>
            <a:r>
              <a:rPr lang="en-GB" baseline="0" dirty="0" smtClean="0"/>
              <a:t> business apps, I always write down the problem:</a:t>
            </a:r>
          </a:p>
          <a:p>
            <a:endParaRPr lang="en-GB" dirty="0" smtClean="0"/>
          </a:p>
          <a:p>
            <a:r>
              <a:rPr lang="en-GB" dirty="0" smtClean="0"/>
              <a:t>Ok that shouldn’t be</a:t>
            </a:r>
            <a:r>
              <a:rPr lang="en-GB" baseline="0" dirty="0" smtClean="0"/>
              <a:t> too hard…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Slam a website together that works ok on my phone, in a </a:t>
            </a:r>
            <a:r>
              <a:rPr lang="en-GB" b="1" baseline="0" dirty="0" smtClean="0"/>
              <a:t>weekend</a:t>
            </a:r>
            <a:r>
              <a:rPr lang="en-GB" baseline="0" dirty="0" smtClean="0"/>
              <a:t> and it should be ok!</a:t>
            </a:r>
          </a:p>
          <a:p>
            <a:endParaRPr lang="en-GB" baseline="0" dirty="0" smtClean="0"/>
          </a:p>
          <a:p>
            <a:r>
              <a:rPr lang="en-GB" baseline="0" dirty="0" smtClean="0"/>
              <a:t>Hmm – maybe not.. Lets take this opportunity to play with code…  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call it Winter Project and spend a few months playing..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model the project on what I do at work</a:t>
            </a:r>
          </a:p>
          <a:p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err="1" smtClean="0"/>
              <a:t>Enterprisey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ASP.NET MVC (couldn’t get Nancy / Mono etc.. Into these classic institutions)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SQL Server (they’ve usually got it already)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Base it on my experience of what Enterprise apps need to be… </a:t>
            </a:r>
            <a:r>
              <a:rPr lang="en-GB" baseline="0" dirty="0" err="1" smtClean="0"/>
              <a:t>ie</a:t>
            </a:r>
            <a:endParaRPr lang="en-GB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KISS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Development vs Maintenance costs.. Up to 80% of a projects costs are in maintenance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Overseas developers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Many developers jump in from 1 to 6 months to make small change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GB" baseline="0" dirty="0" smtClean="0"/>
              <a:t>http://stackoverflow.com/questions/3477706/development-cost-versus-maintenance-cost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And this is the story of what I’ve learned…over the last 5 months..</a:t>
            </a: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521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Copy others</a:t>
            </a:r>
          </a:p>
          <a:p>
            <a:pPr lvl="1"/>
            <a:r>
              <a:rPr lang="en-GB" dirty="0" err="1" smtClean="0"/>
              <a:t>Pluralsight</a:t>
            </a:r>
            <a:endParaRPr lang="en-GB" dirty="0" smtClean="0"/>
          </a:p>
          <a:p>
            <a:pPr lvl="1"/>
            <a:r>
              <a:rPr lang="en-GB" dirty="0" smtClean="0"/>
              <a:t>Great MVC Sample code</a:t>
            </a:r>
          </a:p>
          <a:p>
            <a:pPr lvl="2"/>
            <a:r>
              <a:rPr lang="en-GB" dirty="0" smtClean="0"/>
              <a:t>Contoso University</a:t>
            </a:r>
          </a:p>
          <a:p>
            <a:pPr lvl="3"/>
            <a:r>
              <a:rPr lang="en-GB" dirty="0" smtClean="0">
                <a:hlinkClick r:id="rId3"/>
              </a:rPr>
              <a:t>http://www.asp.net/mvc/tutorials/getting-started-with-ef-using-mvc/creating-an-entity-framework-data-model-for-an-asp-net-mvc-application</a:t>
            </a:r>
            <a:endParaRPr lang="en-GB" dirty="0" smtClean="0"/>
          </a:p>
          <a:p>
            <a:pPr lvl="2"/>
            <a:r>
              <a:rPr lang="en-GB" dirty="0" err="1" smtClean="0"/>
              <a:t>SutekiShop</a:t>
            </a:r>
            <a:endParaRPr lang="en-GB" dirty="0" smtClean="0"/>
          </a:p>
          <a:p>
            <a:pPr lvl="3"/>
            <a:r>
              <a:rPr lang="en-GB" dirty="0" smtClean="0"/>
              <a:t>MVC3, </a:t>
            </a:r>
            <a:r>
              <a:rPr lang="en-GB" dirty="0" err="1" smtClean="0"/>
              <a:t>Nhibernate</a:t>
            </a:r>
            <a:r>
              <a:rPr lang="en-GB" dirty="0" smtClean="0"/>
              <a:t>, Windsor, </a:t>
            </a:r>
            <a:r>
              <a:rPr lang="en-GB" dirty="0" err="1" smtClean="0"/>
              <a:t>Nunit</a:t>
            </a:r>
            <a:r>
              <a:rPr lang="en-GB" dirty="0" smtClean="0"/>
              <a:t>, Rhino Mocks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K Scott Allen is a great educator!</a:t>
            </a:r>
          </a:p>
          <a:p>
            <a:endParaRPr lang="en-GB" dirty="0" smtClean="0"/>
          </a:p>
          <a:p>
            <a:r>
              <a:rPr lang="en-GB" dirty="0" smtClean="0"/>
              <a:t>ASP.NET MVC5</a:t>
            </a:r>
            <a:r>
              <a:rPr lang="en-GB" baseline="0" dirty="0" smtClean="0"/>
              <a:t> Fundamentals – 6 hours</a:t>
            </a:r>
          </a:p>
          <a:p>
            <a:r>
              <a:rPr lang="en-GB" baseline="0" dirty="0" smtClean="0"/>
              <a:t>Building Apps in MVC4 – 7 hours</a:t>
            </a:r>
          </a:p>
          <a:p>
            <a:r>
              <a:rPr lang="en-GB" baseline="0" dirty="0" smtClean="0"/>
              <a:t>ASP.NET MVC4 Fundamentals – 4 hours</a:t>
            </a:r>
          </a:p>
          <a:p>
            <a:r>
              <a:rPr lang="en-GB" baseline="0" dirty="0" smtClean="0"/>
              <a:t>Intro to MVC3 – 6 hours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nTier</a:t>
            </a:r>
            <a:r>
              <a:rPr lang="en-GB" baseline="0" dirty="0" smtClean="0"/>
              <a:t> – Steve Smith</a:t>
            </a:r>
          </a:p>
          <a:p>
            <a:r>
              <a:rPr lang="en-GB" baseline="0" dirty="0" smtClean="0"/>
              <a:t>Testing – Jessie Liberty</a:t>
            </a:r>
          </a:p>
          <a:p>
            <a:endParaRPr lang="en-GB" baseline="0" dirty="0" smtClean="0"/>
          </a:p>
          <a:p>
            <a:r>
              <a:rPr lang="en-GB" baseline="0" dirty="0" smtClean="0"/>
              <a:t>DDD – Rob </a:t>
            </a:r>
            <a:r>
              <a:rPr lang="en-GB" baseline="0" dirty="0" err="1" smtClean="0"/>
              <a:t>Conery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://pluralsight.com/training/Courses/Description/ioc-aspdotnet-mvc4"/>
              </a:rPr>
              <a:t>IoC</a:t>
            </a:r>
            <a:r>
              <a:rPr lang="en-GB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://pluralsight.com/training/Courses/Description/ioc-aspdotnet-mvc4"/>
              </a:rPr>
              <a:t> http://pluralsight.com/training/Courses/Description/ioc-aspdotnet-mvc4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If you’re not a member, 200minutes free trial or look for giveaway tokens for a month..   Or get your work to pay for it </a:t>
            </a:r>
            <a:r>
              <a:rPr lang="en-GB" baseline="0" dirty="0" err="1" smtClean="0"/>
              <a:t>recurringly</a:t>
            </a:r>
            <a:r>
              <a:rPr lang="en-GB" baseline="0" dirty="0" smtClean="0"/>
              <a:t> £30 per month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 watched all of these, did lots of reading.. Took about 4 weeks to get something going…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 and then Solution number 1 (winter)was like this:</a:t>
            </a:r>
          </a:p>
          <a:p>
            <a:endParaRPr lang="en-GB" baseline="0" dirty="0" smtClean="0"/>
          </a:p>
          <a:p>
            <a:r>
              <a:rPr lang="en-GB" dirty="0" smtClean="0"/>
              <a:t>MVC 5 – New Authorisation model</a:t>
            </a:r>
          </a:p>
          <a:p>
            <a:r>
              <a:rPr lang="en-GB" dirty="0" smtClean="0"/>
              <a:t>Seed method</a:t>
            </a:r>
          </a:p>
          <a:p>
            <a:r>
              <a:rPr lang="en-GB" dirty="0" smtClean="0"/>
              <a:t>Azure – website free (10 per person)</a:t>
            </a:r>
          </a:p>
          <a:p>
            <a:r>
              <a:rPr lang="en-GB" dirty="0" smtClean="0"/>
              <a:t>Glimpse</a:t>
            </a:r>
          </a:p>
          <a:p>
            <a:r>
              <a:rPr lang="en-GB" dirty="0" smtClean="0"/>
              <a:t>Caching</a:t>
            </a:r>
          </a:p>
          <a:p>
            <a:r>
              <a:rPr lang="en-GB" dirty="0" err="1" smtClean="0"/>
              <a:t>PagedList.Mvc</a:t>
            </a:r>
            <a:endParaRPr lang="en-GB" dirty="0" smtClean="0"/>
          </a:p>
          <a:p>
            <a:r>
              <a:rPr lang="en-GB" dirty="0" smtClean="0"/>
              <a:t>ELMAH (Error Logging Modules and Handlers)</a:t>
            </a:r>
          </a:p>
          <a:p>
            <a:r>
              <a:rPr lang="en-GB" dirty="0" err="1" smtClean="0"/>
              <a:t>BitBucket</a:t>
            </a:r>
            <a:r>
              <a:rPr lang="en-GB" dirty="0" smtClean="0"/>
              <a:t> (good for private repos for free)</a:t>
            </a:r>
          </a:p>
          <a:p>
            <a:r>
              <a:rPr lang="en-GB" dirty="0" err="1" smtClean="0"/>
              <a:t>StructureMap</a:t>
            </a:r>
            <a:endParaRPr lang="en-GB" dirty="0" smtClean="0"/>
          </a:p>
          <a:p>
            <a:r>
              <a:rPr lang="en-GB" dirty="0" smtClean="0"/>
              <a:t>Repository Pattern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Inspired by </a:t>
            </a:r>
            <a:r>
              <a:rPr lang="en-GB" dirty="0" err="1" smtClean="0"/>
              <a:t>Pluralsight</a:t>
            </a:r>
            <a:r>
              <a:rPr lang="en-GB" dirty="0" smtClean="0"/>
              <a:t> videos and K Scott Allen</a:t>
            </a:r>
          </a:p>
          <a:p>
            <a:endParaRPr lang="en-GB" dirty="0" smtClean="0"/>
          </a:p>
          <a:p>
            <a:r>
              <a:rPr lang="en-GB" dirty="0" smtClean="0"/>
              <a:t>view</a:t>
            </a:r>
          </a:p>
          <a:p>
            <a:r>
              <a:rPr lang="en-GB" dirty="0" smtClean="0"/>
              <a:t>	1break apart</a:t>
            </a:r>
          </a:p>
          <a:p>
            <a:r>
              <a:rPr lang="en-GB" dirty="0" smtClean="0"/>
              <a:t>	controller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IRepository</a:t>
            </a:r>
            <a:r>
              <a:rPr lang="en-GB" dirty="0" smtClean="0"/>
              <a:t>&lt;T&gt;</a:t>
            </a:r>
          </a:p>
          <a:p>
            <a:r>
              <a:rPr lang="en-GB" dirty="0" smtClean="0"/>
              <a:t>		</a:t>
            </a:r>
            <a:r>
              <a:rPr lang="en-GB" dirty="0" err="1" smtClean="0"/>
              <a:t>UoW</a:t>
            </a:r>
            <a:endParaRPr lang="en-GB" dirty="0" smtClean="0"/>
          </a:p>
          <a:p>
            <a:r>
              <a:rPr lang="en-GB" dirty="0" smtClean="0"/>
              <a:t>		Repository</a:t>
            </a:r>
          </a:p>
          <a:p>
            <a:r>
              <a:rPr lang="en-GB" dirty="0" smtClean="0"/>
              <a:t>		both</a:t>
            </a:r>
          </a:p>
          <a:p>
            <a:r>
              <a:rPr lang="en-GB" dirty="0" smtClean="0"/>
              <a:t>	validation</a:t>
            </a:r>
          </a:p>
          <a:p>
            <a:r>
              <a:rPr lang="en-GB" dirty="0" smtClean="0"/>
              <a:t>	test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478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Standing on</a:t>
            </a:r>
            <a:r>
              <a:rPr lang="en-GB" baseline="0" dirty="0" smtClean="0"/>
              <a:t> the shoulders of giants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304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Show code from Top</a:t>
            </a:r>
          </a:p>
          <a:p>
            <a:r>
              <a:rPr lang="en-GB" dirty="0" smtClean="0"/>
              <a:t>View</a:t>
            </a:r>
          </a:p>
          <a:p>
            <a:r>
              <a:rPr lang="en-GB" dirty="0" smtClean="0"/>
              <a:t>Controller</a:t>
            </a:r>
          </a:p>
          <a:p>
            <a:r>
              <a:rPr lang="en-GB" dirty="0" err="1" smtClean="0"/>
              <a:t>WinterDb</a:t>
            </a:r>
            <a:r>
              <a:rPr lang="en-GB" dirty="0" smtClean="0"/>
              <a:t> (</a:t>
            </a:r>
            <a:r>
              <a:rPr lang="en-GB" dirty="0" err="1" smtClean="0"/>
              <a:t>Irepo</a:t>
            </a:r>
            <a:r>
              <a:rPr lang="en-GB" dirty="0" smtClean="0"/>
              <a:t>&lt;T&gt;)</a:t>
            </a:r>
          </a:p>
          <a:p>
            <a:r>
              <a:rPr lang="en-GB" dirty="0" smtClean="0"/>
              <a:t>Model – Story</a:t>
            </a:r>
          </a:p>
          <a:p>
            <a:r>
              <a:rPr lang="en-GB" dirty="0" smtClean="0"/>
              <a:t>Tests – </a:t>
            </a:r>
            <a:r>
              <a:rPr lang="en-GB" dirty="0" err="1" smtClean="0"/>
              <a:t>StoryControllerTests</a:t>
            </a:r>
            <a:r>
              <a:rPr lang="en-GB" dirty="0" smtClean="0"/>
              <a:t>.. </a:t>
            </a:r>
          </a:p>
          <a:p>
            <a:r>
              <a:rPr lang="en-GB" dirty="0" smtClean="0"/>
              <a:t>	given</a:t>
            </a:r>
            <a:r>
              <a:rPr lang="en-GB" baseline="0" dirty="0" smtClean="0"/>
              <a:t> a valid story</a:t>
            </a:r>
          </a:p>
          <a:p>
            <a:r>
              <a:rPr lang="en-GB" baseline="0" dirty="0" smtClean="0"/>
              <a:t>	given invalid story</a:t>
            </a:r>
          </a:p>
          <a:p>
            <a:r>
              <a:rPr lang="en-GB" baseline="0" dirty="0" smtClean="0"/>
              <a:t>TDD style – from point of view of what the application should do</a:t>
            </a:r>
          </a:p>
          <a:p>
            <a:r>
              <a:rPr lang="en-GB" baseline="0" dirty="0" smtClean="0"/>
              <a:t>Complexity – </a:t>
            </a:r>
            <a:r>
              <a:rPr lang="en-GB" baseline="0" dirty="0" err="1" smtClean="0"/>
              <a:t>IoC</a:t>
            </a:r>
            <a:r>
              <a:rPr lang="en-GB" baseline="0" dirty="0" smtClean="0"/>
              <a:t>..broken somewhere..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533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Zeal and opinion is coming up!</a:t>
            </a:r>
          </a:p>
          <a:p>
            <a:endParaRPr lang="en-GB" dirty="0" smtClean="0"/>
          </a:p>
          <a:p>
            <a:r>
              <a:rPr lang="en-GB" dirty="0" smtClean="0"/>
              <a:t>- Rob </a:t>
            </a:r>
            <a:r>
              <a:rPr lang="en-GB" dirty="0" err="1" smtClean="0"/>
              <a:t>Conery’s</a:t>
            </a:r>
            <a:r>
              <a:rPr lang="en-GB" dirty="0" smtClean="0"/>
              <a:t> summary</a:t>
            </a:r>
            <a:r>
              <a:rPr lang="en-GB" baseline="0" dirty="0" smtClean="0"/>
              <a:t> 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728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EF </a:t>
            </a:r>
            <a:r>
              <a:rPr lang="en-GB" dirty="0" err="1" smtClean="0"/>
              <a:t>nHibernate</a:t>
            </a:r>
            <a:r>
              <a:rPr lang="en-GB" baseline="0" dirty="0" smtClean="0"/>
              <a:t> use this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813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r>
              <a:rPr lang="en-GB" dirty="0" smtClean="0"/>
              <a:t> – Brought up near</a:t>
            </a:r>
            <a:r>
              <a:rPr lang="en-GB" baseline="0" dirty="0" smtClean="0"/>
              <a:t> Glasgow… lived in New Zealand for 8 years.  Now live near Brighton… this isn’t Brighton</a:t>
            </a:r>
          </a:p>
          <a:p>
            <a:endParaRPr lang="en-GB" baseline="0" dirty="0" smtClean="0"/>
          </a:p>
          <a:p>
            <a:r>
              <a:rPr lang="en-GB" baseline="0" dirty="0" smtClean="0"/>
              <a:t>Degree is in Mechanical Engineering – worked offshore in Norway in oil business.</a:t>
            </a:r>
          </a:p>
          <a:p>
            <a:r>
              <a:rPr lang="en-GB" baseline="0" dirty="0" smtClean="0"/>
              <a:t>Worked as an outdoor instructor in UK, Sri Lanka and did Raleigh expeditions</a:t>
            </a:r>
          </a:p>
          <a:p>
            <a:r>
              <a:rPr lang="en-GB" baseline="0" dirty="0" smtClean="0"/>
              <a:t>Got into IT/Software in 1999 – 15 years.</a:t>
            </a:r>
          </a:p>
          <a:p>
            <a:r>
              <a:rPr lang="en-GB" baseline="0" dirty="0" smtClean="0"/>
              <a:t>Transitioned into a Dot Net developer since .NET2 days</a:t>
            </a:r>
          </a:p>
          <a:p>
            <a:endParaRPr lang="en-GB" baseline="0" dirty="0" smtClean="0"/>
          </a:p>
          <a:p>
            <a:r>
              <a:rPr lang="en-GB" baseline="0" dirty="0" smtClean="0"/>
              <a:t>Worked for small companies in UK, freelancer in Australia for 6 months, and NZ for 4 years..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9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CQRS – </a:t>
            </a:r>
            <a:r>
              <a:rPr lang="en-GB" dirty="0" err="1" smtClean="0"/>
              <a:t>Udi</a:t>
            </a:r>
            <a:r>
              <a:rPr lang="en-GB" dirty="0" smtClean="0"/>
              <a:t> </a:t>
            </a:r>
            <a:r>
              <a:rPr lang="en-GB" dirty="0" err="1" smtClean="0"/>
              <a:t>Dahan</a:t>
            </a:r>
            <a:r>
              <a:rPr lang="en-GB" dirty="0" smtClean="0"/>
              <a:t> and Greg Young</a:t>
            </a:r>
          </a:p>
          <a:p>
            <a:r>
              <a:rPr lang="en-GB" dirty="0" smtClean="0"/>
              <a:t>Separate queries</a:t>
            </a:r>
            <a:r>
              <a:rPr lang="en-GB" baseline="0" dirty="0" smtClean="0"/>
              <a:t> and commands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755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898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Breaks idea of repository as works on a single</a:t>
            </a:r>
            <a:r>
              <a:rPr lang="en-GB" baseline="0" dirty="0" smtClean="0"/>
              <a:t> class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Not </a:t>
            </a:r>
            <a:r>
              <a:rPr lang="en-GB" baseline="0" dirty="0" err="1" smtClean="0"/>
              <a:t>transactional..repo</a:t>
            </a:r>
            <a:r>
              <a:rPr lang="en-GB" baseline="0" dirty="0" smtClean="0"/>
              <a:t> methods should be atomic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- allows flush of </a:t>
            </a:r>
            <a:r>
              <a:rPr lang="en-GB" baseline="0" dirty="0" err="1" smtClean="0"/>
              <a:t>UoW</a:t>
            </a: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Iqueryable</a:t>
            </a:r>
            <a:r>
              <a:rPr lang="en-GB" baseline="0" dirty="0" smtClean="0"/>
              <a:t> so can tweak query with where </a:t>
            </a:r>
            <a:r>
              <a:rPr lang="en-GB" baseline="0" dirty="0" err="1" smtClean="0"/>
              <a:t>clauses..breaks</a:t>
            </a:r>
            <a:r>
              <a:rPr lang="en-GB" baseline="0" dirty="0" smtClean="0"/>
              <a:t> repo encapsulation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- extra layer of </a:t>
            </a:r>
            <a:r>
              <a:rPr lang="en-GB" baseline="0" dirty="0" err="1" smtClean="0"/>
              <a:t>abstratcion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687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053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 you heard the joke</a:t>
            </a:r>
            <a:r>
              <a:rPr lang="en-GB" baseline="0" dirty="0" smtClean="0"/>
              <a:t> about the boomerang?</a:t>
            </a:r>
          </a:p>
          <a:p>
            <a:r>
              <a:rPr lang="en-GB" baseline="0" dirty="0" smtClean="0"/>
              <a:t>It’ll come back to you…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96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View Model</a:t>
            </a:r>
          </a:p>
          <a:p>
            <a:r>
              <a:rPr lang="en-GB" dirty="0" err="1" smtClean="0"/>
              <a:t>webgrid</a:t>
            </a:r>
            <a:endParaRPr lang="en-GB" dirty="0" smtClean="0"/>
          </a:p>
          <a:p>
            <a:r>
              <a:rPr lang="en-GB" dirty="0" smtClean="0"/>
              <a:t>html helpers</a:t>
            </a:r>
          </a:p>
          <a:p>
            <a:endParaRPr lang="en-GB" dirty="0" smtClean="0"/>
          </a:p>
          <a:p>
            <a:r>
              <a:rPr lang="en-GB" dirty="0" err="1" smtClean="0"/>
              <a:t>IoC</a:t>
            </a:r>
            <a:r>
              <a:rPr lang="en-GB" dirty="0" smtClean="0"/>
              <a:t> - repo and </a:t>
            </a:r>
            <a:r>
              <a:rPr lang="en-GB" dirty="0" err="1" smtClean="0"/>
              <a:t>UoW</a:t>
            </a:r>
            <a:r>
              <a:rPr lang="en-GB" dirty="0" smtClean="0"/>
              <a:t> </a:t>
            </a:r>
            <a:r>
              <a:rPr lang="en-GB" dirty="0" err="1" smtClean="0"/>
              <a:t>FActory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IQueryable</a:t>
            </a:r>
            <a:r>
              <a:rPr lang="en-GB" dirty="0" smtClean="0"/>
              <a:t> </a:t>
            </a:r>
          </a:p>
          <a:p>
            <a:r>
              <a:rPr lang="en-GB" dirty="0" err="1" smtClean="0"/>
              <a:t>PagerModel</a:t>
            </a:r>
            <a:r>
              <a:rPr lang="en-GB" dirty="0" smtClean="0"/>
              <a:t> abstraction</a:t>
            </a:r>
          </a:p>
          <a:p>
            <a:endParaRPr lang="en-GB" dirty="0" smtClean="0"/>
          </a:p>
          <a:p>
            <a:r>
              <a:rPr lang="en-GB" dirty="0" err="1" smtClean="0"/>
              <a:t>PeopleRepository</a:t>
            </a:r>
            <a:endParaRPr lang="en-GB" dirty="0" smtClean="0"/>
          </a:p>
          <a:p>
            <a:r>
              <a:rPr lang="en-GB" dirty="0" smtClean="0"/>
              <a:t>Repository base</a:t>
            </a:r>
          </a:p>
          <a:p>
            <a:endParaRPr lang="en-GB" dirty="0" smtClean="0"/>
          </a:p>
          <a:p>
            <a:r>
              <a:rPr lang="en-GB" dirty="0" smtClean="0"/>
              <a:t>Domain Entity and Value Objects</a:t>
            </a:r>
          </a:p>
          <a:p>
            <a:endParaRPr lang="en-GB" dirty="0" smtClean="0"/>
          </a:p>
          <a:p>
            <a:r>
              <a:rPr lang="en-GB" dirty="0" smtClean="0"/>
              <a:t>Validation</a:t>
            </a:r>
          </a:p>
          <a:p>
            <a:r>
              <a:rPr lang="en-GB" dirty="0" smtClean="0"/>
              <a:t>	look in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605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b="1" dirty="0" smtClean="0"/>
              <a:t>Previous Versions</a:t>
            </a:r>
          </a:p>
          <a:p>
            <a:r>
              <a:rPr lang="en-GB" dirty="0" smtClean="0"/>
              <a:t>BLL/DAL – lots of pass through code</a:t>
            </a:r>
          </a:p>
          <a:p>
            <a:r>
              <a:rPr lang="en-GB" dirty="0" smtClean="0"/>
              <a:t>DAL tight coupling making hard to test</a:t>
            </a:r>
          </a:p>
          <a:p>
            <a:r>
              <a:rPr lang="en-GB" dirty="0" smtClean="0"/>
              <a:t>SP’s hard to maintain and test</a:t>
            </a:r>
          </a:p>
          <a:p>
            <a:r>
              <a:rPr lang="en-GB" dirty="0" smtClean="0"/>
              <a:t>Validation was custom – now have better ways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62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</a:t>
            </a:r>
            <a:r>
              <a:rPr lang="en-GB" baseline="0" dirty="0" smtClean="0"/>
              <a:t> a play – some good jokes on here </a:t>
            </a:r>
            <a:r>
              <a:rPr lang="en-GB" baseline="0" dirty="0" smtClean="0">
                <a:sym typeface="Wingdings" panose="05000000000000000000" pitchFamily="2" charset="2"/>
              </a:rPr>
              <a:t></a:t>
            </a:r>
          </a:p>
          <a:p>
            <a:endParaRPr lang="en-GB" baseline="0" dirty="0" smtClean="0">
              <a:sym typeface="Wingdings" panose="05000000000000000000" pitchFamily="2" charset="2"/>
            </a:endParaRPr>
          </a:p>
          <a:p>
            <a:r>
              <a:rPr lang="en-GB" baseline="0" dirty="0" smtClean="0">
                <a:sym typeface="Wingdings" panose="05000000000000000000" pitchFamily="2" charset="2"/>
              </a:rPr>
              <a:t>Try to </a:t>
            </a:r>
            <a:r>
              <a:rPr lang="en-GB" baseline="0" dirty="0" err="1" smtClean="0">
                <a:sym typeface="Wingdings" panose="05000000000000000000" pitchFamily="2" charset="2"/>
              </a:rPr>
              <a:t>upvote</a:t>
            </a:r>
            <a:r>
              <a:rPr lang="en-GB" baseline="0" dirty="0" smtClean="0">
                <a:sym typeface="Wingdings" panose="05000000000000000000" pitchFamily="2" charset="2"/>
              </a:rPr>
              <a:t> – you may see some business logic!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041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Jokes</a:t>
            </a:r>
          </a:p>
          <a:p>
            <a:r>
              <a:rPr lang="en-GB" dirty="0" smtClean="0"/>
              <a:t>Images</a:t>
            </a:r>
          </a:p>
          <a:p>
            <a:r>
              <a:rPr lang="en-GB" dirty="0" smtClean="0"/>
              <a:t>Videos</a:t>
            </a:r>
          </a:p>
          <a:p>
            <a:endParaRPr lang="en-GB" dirty="0" smtClean="0"/>
          </a:p>
          <a:p>
            <a:r>
              <a:rPr lang="en-GB" dirty="0" smtClean="0"/>
              <a:t>Can </a:t>
            </a:r>
            <a:r>
              <a:rPr lang="en-GB" dirty="0" err="1" smtClean="0"/>
              <a:t>upvote</a:t>
            </a:r>
            <a:r>
              <a:rPr lang="en-GB" dirty="0" smtClean="0"/>
              <a:t> any of them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325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375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I work for Quorum – Edinburgh based company.  40 people.  10 developers.  Major clients are large financial institutions</a:t>
            </a:r>
          </a:p>
          <a:p>
            <a:r>
              <a:rPr lang="en-GB" dirty="0" smtClean="0"/>
              <a:t>40 Person company in Edinburgh</a:t>
            </a:r>
            <a:br>
              <a:rPr lang="en-GB" dirty="0" smtClean="0"/>
            </a:br>
            <a:r>
              <a:rPr lang="en-GB" dirty="0" smtClean="0"/>
              <a:t>Office in Brighton (3 people)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Enterprise </a:t>
            </a:r>
            <a:r>
              <a:rPr lang="en-GB" dirty="0" smtClean="0"/>
              <a:t>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Business logic in SP’s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We come in and try to solve these issues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Over last 15 years I’ve found that most apps I develop are </a:t>
            </a:r>
            <a:r>
              <a:rPr lang="en-GB" baseline="0" dirty="0" err="1" smtClean="0"/>
              <a:t>CRUDy</a:t>
            </a:r>
            <a:r>
              <a:rPr lang="en-GB" baseline="0" dirty="0" smtClean="0"/>
              <a:t> – Create Read Update Delete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Inspired by Rob </a:t>
            </a:r>
            <a:r>
              <a:rPr lang="en-GB" dirty="0" err="1" smtClean="0"/>
              <a:t>Conery’s</a:t>
            </a:r>
            <a:r>
              <a:rPr lang="en-GB" dirty="0" smtClean="0"/>
              <a:t> talk on BDD on </a:t>
            </a:r>
            <a:r>
              <a:rPr lang="en-GB" dirty="0" err="1" smtClean="0"/>
              <a:t>pluralsight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2828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View</a:t>
            </a:r>
          </a:p>
          <a:p>
            <a:r>
              <a:rPr lang="en-GB" dirty="0" smtClean="0"/>
              <a:t>Controller</a:t>
            </a:r>
          </a:p>
          <a:p>
            <a:r>
              <a:rPr lang="en-GB" dirty="0" smtClean="0"/>
              <a:t>Service</a:t>
            </a:r>
          </a:p>
          <a:p>
            <a:r>
              <a:rPr lang="en-GB" dirty="0" smtClean="0"/>
              <a:t>	3 - </a:t>
            </a:r>
            <a:r>
              <a:rPr lang="en-GB" dirty="0" err="1" smtClean="0"/>
              <a:t>UoW</a:t>
            </a:r>
            <a:r>
              <a:rPr lang="en-GB" dirty="0" smtClean="0"/>
              <a:t>.. KISS!</a:t>
            </a:r>
          </a:p>
          <a:p>
            <a:endParaRPr lang="en-GB" dirty="0" smtClean="0"/>
          </a:p>
          <a:p>
            <a:r>
              <a:rPr lang="en-GB" dirty="0" smtClean="0"/>
              <a:t>Validation</a:t>
            </a:r>
          </a:p>
          <a:p>
            <a:r>
              <a:rPr lang="en-GB" dirty="0" smtClean="0"/>
              <a:t>	looks different - just simple </a:t>
            </a:r>
            <a:r>
              <a:rPr lang="en-GB" dirty="0" err="1" smtClean="0"/>
              <a:t>dataannotations</a:t>
            </a:r>
            <a:r>
              <a:rPr lang="en-GB" dirty="0" smtClean="0"/>
              <a:t> here!</a:t>
            </a:r>
          </a:p>
          <a:p>
            <a:endParaRPr lang="en-GB" dirty="0" smtClean="0"/>
          </a:p>
          <a:p>
            <a:r>
              <a:rPr lang="en-GB" dirty="0" smtClean="0"/>
              <a:t>Service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ahh</a:t>
            </a:r>
            <a:r>
              <a:rPr lang="en-GB" dirty="0" smtClean="0"/>
              <a:t> - using object composition to help</a:t>
            </a:r>
          </a:p>
          <a:p>
            <a:r>
              <a:rPr lang="en-GB" dirty="0" smtClean="0"/>
              <a:t>	so.. validation handled by the service</a:t>
            </a:r>
          </a:p>
          <a:p>
            <a:r>
              <a:rPr lang="en-GB" dirty="0" smtClean="0"/>
              <a:t>	</a:t>
            </a:r>
          </a:p>
          <a:p>
            <a:r>
              <a:rPr lang="en-GB" dirty="0" smtClean="0"/>
              <a:t>Tests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xunit</a:t>
            </a:r>
            <a:endParaRPr lang="en-GB" dirty="0" smtClean="0"/>
          </a:p>
          <a:p>
            <a:r>
              <a:rPr lang="en-GB" dirty="0" smtClean="0"/>
              <a:t>	4 - tests from the users point of view </a:t>
            </a:r>
            <a:r>
              <a:rPr lang="en-GB" dirty="0" err="1" smtClean="0"/>
              <a:t>ie</a:t>
            </a:r>
            <a:r>
              <a:rPr lang="en-GB" dirty="0" smtClean="0"/>
              <a:t> behaviour of system</a:t>
            </a:r>
          </a:p>
          <a:p>
            <a:r>
              <a:rPr lang="en-GB" dirty="0" smtClean="0"/>
              <a:t>	</a:t>
            </a:r>
          </a:p>
          <a:p>
            <a:r>
              <a:rPr lang="en-GB" dirty="0" smtClean="0"/>
              <a:t>	5 - integration tests are awesome</a:t>
            </a:r>
          </a:p>
          <a:p>
            <a:endParaRPr lang="en-GB" dirty="0" smtClean="0"/>
          </a:p>
          <a:p>
            <a:r>
              <a:rPr lang="en-GB" dirty="0" smtClean="0"/>
              <a:t>Console app</a:t>
            </a:r>
          </a:p>
          <a:p>
            <a:r>
              <a:rPr lang="en-GB" dirty="0" smtClean="0"/>
              <a:t>	validation is in service - can call my </a:t>
            </a:r>
            <a:r>
              <a:rPr lang="en-GB" dirty="0" err="1" smtClean="0"/>
              <a:t>api</a:t>
            </a:r>
            <a:r>
              <a:rPr lang="en-GB" dirty="0" smtClean="0"/>
              <a:t> to </a:t>
            </a:r>
            <a:r>
              <a:rPr lang="en-GB" dirty="0" smtClean="0"/>
              <a:t>insert</a:t>
            </a:r>
          </a:p>
          <a:p>
            <a:r>
              <a:rPr lang="en-GB" dirty="0" smtClean="0"/>
              <a:t>	show it working</a:t>
            </a:r>
            <a:endParaRPr lang="en-GB" dirty="0" smtClean="0"/>
          </a:p>
          <a:p>
            <a:r>
              <a:rPr lang="en-GB" dirty="0" smtClean="0"/>
              <a:t>	</a:t>
            </a:r>
          </a:p>
          <a:p>
            <a:r>
              <a:rPr lang="en-GB" dirty="0" smtClean="0"/>
              <a:t>Authorisation</a:t>
            </a:r>
          </a:p>
          <a:p>
            <a:r>
              <a:rPr lang="en-GB" dirty="0" smtClean="0"/>
              <a:t>	shared</a:t>
            </a:r>
            <a:r>
              <a:rPr lang="en-GB" baseline="0" dirty="0" smtClean="0"/>
              <a:t> view to display menu</a:t>
            </a:r>
          </a:p>
          <a:p>
            <a:r>
              <a:rPr lang="en-GB" baseline="0" dirty="0" smtClean="0"/>
              <a:t>	</a:t>
            </a:r>
            <a:r>
              <a:rPr lang="en-GB" baseline="0" smtClean="0"/>
              <a:t>Story controller</a:t>
            </a:r>
            <a:endParaRPr lang="en-GB" smtClean="0"/>
          </a:p>
          <a:p>
            <a:endParaRPr lang="en-GB" dirty="0" smtClean="0"/>
          </a:p>
          <a:p>
            <a:r>
              <a:rPr lang="en-GB" dirty="0" smtClean="0"/>
              <a:t>Shiny</a:t>
            </a:r>
            <a:endParaRPr lang="en-GB" dirty="0" smtClean="0"/>
          </a:p>
          <a:p>
            <a:r>
              <a:rPr lang="en-GB" dirty="0" smtClean="0"/>
              <a:t>	</a:t>
            </a:r>
            <a:r>
              <a:rPr lang="en-GB" dirty="0" err="1" smtClean="0"/>
              <a:t>EnumDropdown</a:t>
            </a:r>
            <a:r>
              <a:rPr lang="en-GB" dirty="0" smtClean="0"/>
              <a:t> </a:t>
            </a:r>
            <a:r>
              <a:rPr lang="en-GB" dirty="0" smtClean="0"/>
              <a:t>helper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4247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Jeff Bezos – CEO of Amazon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“Start with the customer and work backwards”</a:t>
            </a:r>
          </a:p>
          <a:p>
            <a:endParaRPr lang="en-GB" dirty="0" smtClean="0"/>
          </a:p>
          <a:p>
            <a:r>
              <a:rPr lang="en-GB" dirty="0" smtClean="0"/>
              <a:t>Easy to remember URL</a:t>
            </a:r>
          </a:p>
          <a:p>
            <a:r>
              <a:rPr lang="en-GB" dirty="0" smtClean="0"/>
              <a:t>Show all Jokes on 1 page</a:t>
            </a:r>
          </a:p>
          <a:p>
            <a:r>
              <a:rPr lang="en-GB" dirty="0" smtClean="0"/>
              <a:t>Default to highest rating first</a:t>
            </a:r>
          </a:p>
          <a:p>
            <a:r>
              <a:rPr lang="en-GB" dirty="0" smtClean="0"/>
              <a:t>Can see most recently added Jokes</a:t>
            </a:r>
          </a:p>
          <a:p>
            <a:r>
              <a:rPr lang="en-GB" dirty="0" smtClean="0"/>
              <a:t>Be able to anonymously vote for a Joke</a:t>
            </a:r>
          </a:p>
          <a:p>
            <a:r>
              <a:rPr lang="en-GB" dirty="0" smtClean="0"/>
              <a:t>Be able to CRUD jokes as an admin</a:t>
            </a:r>
          </a:p>
          <a:p>
            <a:r>
              <a:rPr lang="en-GB" dirty="0" smtClean="0"/>
              <a:t>Easy maintainable system can hand over to another developer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297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aerials meet on a roof, fall in love get married. The ceremony wasn't much but the reception was brilliant.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1527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1999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Enjoy Programming!!!</a:t>
            </a:r>
          </a:p>
          <a:p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Ok but how…. I’m working in VB.NET on VS2005 for my day job, on a windows XP VM with 756MB of RAM…. Using </a:t>
            </a:r>
            <a:r>
              <a:rPr lang="en-GB" baseline="0" dirty="0" err="1" smtClean="0"/>
              <a:t>ClearCase</a:t>
            </a:r>
            <a:r>
              <a:rPr lang="en-GB" baseline="0" dirty="0" smtClean="0"/>
              <a:t> source control…???!!!!</a:t>
            </a:r>
          </a:p>
          <a:p>
            <a:endParaRPr lang="en-GB" baseline="0" dirty="0" smtClean="0"/>
          </a:p>
          <a:p>
            <a:r>
              <a:rPr lang="en-GB" baseline="0" dirty="0" smtClean="0"/>
              <a:t>John </a:t>
            </a:r>
            <a:r>
              <a:rPr lang="en-GB" baseline="0" dirty="0" err="1" smtClean="0"/>
              <a:t>Resig</a:t>
            </a:r>
            <a:r>
              <a:rPr lang="en-GB" baseline="0" dirty="0" smtClean="0"/>
              <a:t> – author of jQuery.. Hacker news…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Started getting up early… 5:45am seems okay for me.  6am-7:30am code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Take Ellie a cup of tea in bed!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Don’t check emails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Just try to code on your fun project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fall, work on my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coding side projects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came to a head: I wasn’t making adequate progress and I couldn’t find a way to get more done without sacrificing my ability to do effective work 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Khan Academy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were a few major problems with how I was working on my side projects. I was primarily working on them during the weekends and sometimes in the evenings during the week. This is a strategy that does not work well for me, as it turns out. I was burdened with an incredible amount of stress to try and complete as much high quality work as possible during the weekend (and if I was unable to it felt like a failure). This was a problem as there’s no guarantee that every weekend will be free – nor that I’ll want to program all day for two days (removing any chance of relaxation or doing anything fun).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also the issue that a week between working on some code is a long time, it’s very easy to forget what you were working on or what you left off on (even if you keep notes). Not to mention if you miss a weekend you end up with a two week gap as a result. That massive multi-week context switch can be deadly (I’ve had many side projects die due to attention starvation like that).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incredible work that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Jennifer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Dewalt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completed last year, in which she taught herself programming by building 180 web sites in 180 days, I felt compelled to try a similar tactic: working on my side projects every single day.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Sleep less</a:t>
            </a:r>
          </a:p>
          <a:p>
            <a:r>
              <a:rPr lang="en-GB" dirty="0" smtClean="0"/>
              <a:t>Can focus more at work</a:t>
            </a:r>
          </a:p>
          <a:p>
            <a:r>
              <a:rPr lang="en-GB" dirty="0" smtClean="0"/>
              <a:t>Less</a:t>
            </a:r>
            <a:r>
              <a:rPr lang="en-GB" baseline="0" dirty="0" smtClean="0"/>
              <a:t> tired in evening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655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Exercise – ride to work.. 35mins each way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813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550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Problems we solve at work are:</a:t>
            </a:r>
          </a:p>
          <a:p>
            <a:endParaRPr lang="en-GB" dirty="0" smtClean="0"/>
          </a:p>
          <a:p>
            <a:pPr marL="228600" indent="-228600">
              <a:buAutoNum type="arabicPeriod"/>
            </a:pPr>
            <a:r>
              <a:rPr lang="en-GB" dirty="0" smtClean="0"/>
              <a:t>Complexity – Story about</a:t>
            </a:r>
            <a:r>
              <a:rPr lang="en-GB" baseline="0" dirty="0" smtClean="0"/>
              <a:t> project with patterns..</a:t>
            </a:r>
            <a:r>
              <a:rPr lang="en-GB" baseline="0" dirty="0" err="1" smtClean="0"/>
              <a:t>silverlight</a:t>
            </a:r>
            <a:r>
              <a:rPr lang="en-GB" baseline="0" dirty="0" smtClean="0"/>
              <a:t>..</a:t>
            </a:r>
            <a:r>
              <a:rPr lang="en-GB" baseline="0" dirty="0" smtClean="0"/>
              <a:t>command </a:t>
            </a:r>
            <a:r>
              <a:rPr lang="en-GB" baseline="0" dirty="0" smtClean="0"/>
              <a:t>pattern, many </a:t>
            </a:r>
            <a:r>
              <a:rPr lang="en-GB" baseline="0" dirty="0" err="1" smtClean="0"/>
              <a:t>layerers</a:t>
            </a:r>
            <a:r>
              <a:rPr lang="en-GB" baseline="0" dirty="0" smtClean="0"/>
              <a:t> of abstraction… no test.. Huge amounts of logic in SP’s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used Integration testing (200 tests for SL front end) and a very simple service architecture.  EF for most of the </a:t>
            </a:r>
            <a:r>
              <a:rPr lang="en-GB" baseline="0" dirty="0" err="1" smtClean="0"/>
              <a:t>CRUDing</a:t>
            </a:r>
            <a:r>
              <a:rPr lang="en-GB" baseline="0" dirty="0" smtClean="0"/>
              <a:t>, and </a:t>
            </a:r>
            <a:r>
              <a:rPr lang="en-GB" baseline="0" dirty="0" err="1" smtClean="0"/>
              <a:t>sprocs</a:t>
            </a:r>
            <a:r>
              <a:rPr lang="en-GB" baseline="0" dirty="0" smtClean="0"/>
              <a:t> for the bits which needed optimisation</a:t>
            </a:r>
            <a:endParaRPr lang="en-GB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endParaRPr lang="en-GB" dirty="0" smtClean="0"/>
          </a:p>
          <a:p>
            <a:r>
              <a:rPr lang="en-GB" dirty="0" smtClean="0"/>
              <a:t>2.  </a:t>
            </a:r>
            <a:r>
              <a:rPr lang="en-GB" dirty="0" err="1" smtClean="0"/>
              <a:t>Perfomance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The Plan</a:t>
            </a:r>
            <a:endParaRPr lang="en-GB" sz="12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/>
              <a:t>3 Separate solutions which we’ll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/>
              <a:t>7 Top tips along the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/>
              <a:t>Questions (please ask when you think of them)</a:t>
            </a:r>
          </a:p>
          <a:p>
            <a:endParaRPr lang="en-GB" dirty="0" smtClean="0"/>
          </a:p>
          <a:p>
            <a:r>
              <a:rPr lang="en-GB" dirty="0" smtClean="0"/>
              <a:t>Enterprise 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35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Who </a:t>
            </a:r>
            <a:r>
              <a:rPr lang="en-GB" dirty="0" smtClean="0"/>
              <a:t>has</a:t>
            </a:r>
            <a:r>
              <a:rPr lang="en-GB" baseline="0" dirty="0" smtClean="0"/>
              <a:t> used </a:t>
            </a:r>
            <a:r>
              <a:rPr lang="en-GB" dirty="0" smtClean="0"/>
              <a:t>ASP.NET </a:t>
            </a:r>
            <a:r>
              <a:rPr lang="en-GB" dirty="0" smtClean="0"/>
              <a:t>MVC </a:t>
            </a:r>
            <a:r>
              <a:rPr lang="en-GB" dirty="0" smtClean="0"/>
              <a:t>before?</a:t>
            </a:r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Who </a:t>
            </a:r>
            <a:r>
              <a:rPr lang="en-GB" baseline="0" dirty="0" smtClean="0"/>
              <a:t>is here because they thought this session may have good jokes?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 smtClean="0"/>
              <a:t>Even if you’re a beginner swordsman, or an expert</a:t>
            </a:r>
          </a:p>
          <a:p>
            <a:pPr marL="0" indent="0">
              <a:buFontTx/>
              <a:buNone/>
            </a:pPr>
            <a:endParaRPr lang="en-GB" dirty="0" smtClean="0"/>
          </a:p>
          <a:p>
            <a:pPr marL="0" indent="0">
              <a:buFontTx/>
              <a:buNone/>
            </a:pPr>
            <a:r>
              <a:rPr lang="en-GB" dirty="0" smtClean="0"/>
              <a:t>Good News!!!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There is something here for everyone – the super experts, to the person who wants a new joke… we can always learn something from everyone.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Request – Please stop me if you’re confused, as someone else will be too.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Confession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 like bad jokes!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3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Like</a:t>
            </a:r>
            <a:r>
              <a:rPr lang="en-GB" baseline="0" dirty="0" smtClean="0"/>
              <a:t> being told bad jokes </a:t>
            </a:r>
            <a:r>
              <a:rPr lang="en-GB" baseline="0" dirty="0" smtClean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418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068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72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64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3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652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14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509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8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06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6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48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62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vemateer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vesjokes.co.uk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hyperlink" Target="http://www.davesjokes.co.uk/" TargetMode="External"/><Relationship Id="rId4" Type="http://schemas.openxmlformats.org/officeDocument/2006/relationships/hyperlink" Target="mailto:davemateer@gmail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7 Top Tips – A full stack ASP.NET MVC5 EF6 Testable application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hlinkClick r:id="rId3"/>
              </a:rPr>
              <a:t>davemateer@gmail.com</a:t>
            </a:r>
            <a:endParaRPr lang="en-GB" dirty="0" smtClean="0"/>
          </a:p>
          <a:p>
            <a:r>
              <a:rPr lang="en-GB" dirty="0" smtClean="0"/>
              <a:t>Code and presentation on:</a:t>
            </a:r>
          </a:p>
          <a:p>
            <a:r>
              <a:rPr lang="en-GB" dirty="0" smtClean="0"/>
              <a:t>github.com/</a:t>
            </a:r>
            <a:r>
              <a:rPr lang="en-GB" dirty="0" err="1" smtClean="0"/>
              <a:t>djhmateer</a:t>
            </a:r>
            <a:r>
              <a:rPr lang="en-GB" dirty="0" smtClean="0"/>
              <a:t>/funny</a:t>
            </a:r>
          </a:p>
        </p:txBody>
      </p:sp>
    </p:spTree>
    <p:extLst>
      <p:ext uri="{BB962C8B-B14F-4D97-AF65-F5344CB8AC3E}">
        <p14:creationId xmlns:p14="http://schemas.microsoft.com/office/powerpoint/2010/main" val="235115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71" y="188640"/>
            <a:ext cx="8229600" cy="1143000"/>
          </a:xfrm>
        </p:spPr>
        <p:txBody>
          <a:bodyPr/>
          <a:lstStyle/>
          <a:p>
            <a:r>
              <a:rPr lang="en-GB" b="1" dirty="0" smtClean="0"/>
              <a:t>A stick….</a:t>
            </a:r>
            <a:endParaRPr lang="en-GB" b="1" dirty="0"/>
          </a:p>
        </p:txBody>
      </p:sp>
      <p:pic>
        <p:nvPicPr>
          <p:cNvPr id="5122" name="Picture 2" descr="http://upload.wikimedia.org/wikipedia/commons/2/23/Dog_retrieving_sti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7210723" cy="48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6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File New Project..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669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F:\Pictures\India Nepal slideshow\DSC_007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61" y="260648"/>
            <a:ext cx="9283774" cy="61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980728"/>
            <a:ext cx="8229600" cy="3456384"/>
          </a:xfrm>
        </p:spPr>
        <p:txBody>
          <a:bodyPr>
            <a:normAutofit/>
          </a:bodyPr>
          <a:lstStyle/>
          <a:p>
            <a:r>
              <a:rPr lang="en-GB" b="1" dirty="0" smtClean="0"/>
              <a:t>Tip 0</a:t>
            </a:r>
            <a:br>
              <a:rPr lang="en-GB" b="1" dirty="0" smtClean="0"/>
            </a:br>
            <a:r>
              <a:rPr lang="en-GB" b="1" dirty="0"/>
              <a:t/>
            </a:r>
            <a:br>
              <a:rPr lang="en-GB" b="1" dirty="0"/>
            </a:b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Source Control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2913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Problem?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2708920"/>
            <a:ext cx="80648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/>
              <a:t>“Want to remember jokes when I’m out for dinner, so I can make people laugh”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13842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5 months of coding later…</a:t>
            </a:r>
            <a:br>
              <a:rPr lang="en-GB" dirty="0" smtClean="0"/>
            </a:br>
            <a:r>
              <a:rPr lang="en-GB" dirty="0" smtClean="0"/>
              <a:t>and 2 solutions thrown away..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52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" y="0"/>
            <a:ext cx="8248972" cy="718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19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1 – </a:t>
            </a:r>
            <a:r>
              <a:rPr lang="en-GB" dirty="0" err="1" smtClean="0"/>
              <a:t>Winter..TDD</a:t>
            </a:r>
            <a:r>
              <a:rPr lang="en-GB" dirty="0" smtClean="0"/>
              <a:t> Style</a:t>
            </a:r>
            <a:endParaRPr lang="en-GB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88" y="1124744"/>
            <a:ext cx="8458138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60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260648"/>
            <a:ext cx="8229600" cy="1036711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“</a:t>
            </a:r>
            <a:r>
              <a:rPr lang="en-GB" dirty="0"/>
              <a:t>I have found </a:t>
            </a:r>
            <a:r>
              <a:rPr lang="en-GB" dirty="0" smtClean="0"/>
              <a:t>[testing] </a:t>
            </a:r>
            <a:r>
              <a:rPr lang="en-GB" dirty="0"/>
              <a:t>to be the most beneficial practice I have ever followed in my </a:t>
            </a:r>
            <a:r>
              <a:rPr lang="en-GB" dirty="0" smtClean="0"/>
              <a:t>career”</a:t>
            </a:r>
          </a:p>
          <a:p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75493"/>
            <a:ext cx="8339840" cy="542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2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Show project1 - winter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3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F:\Pictures\March2013 DSLR\DSC_00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89640" y="-3047596"/>
            <a:ext cx="9167390" cy="60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Pictures\India Nepal slideshow\DSC_04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146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49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Diagram of Project on 1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80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404665"/>
            <a:ext cx="9612559" cy="571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3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Unit Of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a “Context” or “Session”</a:t>
            </a:r>
          </a:p>
          <a:p>
            <a:r>
              <a:rPr lang="en-GB" dirty="0" smtClean="0"/>
              <a:t>Get objects from or add object to the session</a:t>
            </a:r>
          </a:p>
          <a:p>
            <a:r>
              <a:rPr lang="en-GB" dirty="0" smtClean="0"/>
              <a:t>Save the changes to the session </a:t>
            </a:r>
            <a:r>
              <a:rPr lang="en-GB" dirty="0" err="1" smtClean="0"/>
              <a:t>transactionally</a:t>
            </a:r>
            <a:r>
              <a:rPr lang="en-GB" dirty="0" smtClean="0"/>
              <a:t> when you are done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663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Repository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object that contains </a:t>
            </a:r>
            <a:r>
              <a:rPr lang="en-GB" dirty="0" smtClean="0"/>
              <a:t>explicitly </a:t>
            </a:r>
            <a:r>
              <a:rPr lang="en-GB" dirty="0" smtClean="0"/>
              <a:t>transactional methods which return data or execute a command</a:t>
            </a:r>
          </a:p>
          <a:p>
            <a:r>
              <a:rPr lang="en-GB" dirty="0" err="1" smtClean="0"/>
              <a:t>Eg</a:t>
            </a:r>
            <a:r>
              <a:rPr lang="en-GB" dirty="0" smtClean="0"/>
              <a:t> </a:t>
            </a:r>
            <a:r>
              <a:rPr lang="en-GB" dirty="0" err="1" smtClean="0"/>
              <a:t>repo.GetUser</a:t>
            </a:r>
            <a:r>
              <a:rPr lang="en-GB" dirty="0" smtClean="0"/>
              <a:t>(ID)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65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UoW</a:t>
            </a:r>
            <a:r>
              <a:rPr lang="en-GB" dirty="0" smtClean="0"/>
              <a:t> – single instance of a session with large app with many objects.. Single session early..</a:t>
            </a:r>
            <a:r>
              <a:rPr lang="en-GB" dirty="0" err="1" smtClean="0"/>
              <a:t>ie</a:t>
            </a:r>
            <a:r>
              <a:rPr lang="en-GB" dirty="0" smtClean="0"/>
              <a:t> on controller.  </a:t>
            </a:r>
          </a:p>
          <a:p>
            <a:r>
              <a:rPr lang="en-GB" dirty="0" smtClean="0"/>
              <a:t>Repo – Spiralling methods.. </a:t>
            </a:r>
            <a:r>
              <a:rPr lang="en-GB" dirty="0" err="1" smtClean="0"/>
              <a:t>Eg</a:t>
            </a:r>
            <a:r>
              <a:rPr lang="en-GB" dirty="0" smtClean="0"/>
              <a:t> </a:t>
            </a:r>
            <a:r>
              <a:rPr lang="en-GB" dirty="0" err="1" smtClean="0"/>
              <a:t>GetOrdersByCustomer</a:t>
            </a:r>
            <a:r>
              <a:rPr lang="en-GB" dirty="0" smtClean="0"/>
              <a:t>, </a:t>
            </a:r>
            <a:r>
              <a:rPr lang="en-GB" dirty="0" err="1" smtClean="0"/>
              <a:t>GetCustomersByOrder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58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UoW</a:t>
            </a:r>
            <a:r>
              <a:rPr lang="en-GB" dirty="0" smtClean="0"/>
              <a:t> and </a:t>
            </a:r>
            <a:r>
              <a:rPr lang="en-GB" dirty="0" err="1" smtClean="0"/>
              <a:t>IRepository</a:t>
            </a:r>
            <a:r>
              <a:rPr lang="en-GB" dirty="0" smtClean="0"/>
              <a:t>&lt;T&gt;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Defeats the purpose of both</a:t>
            </a:r>
          </a:p>
          <a:p>
            <a:r>
              <a:rPr lang="en-GB" dirty="0" smtClean="0"/>
              <a:t>Doubles abstraction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780928"/>
            <a:ext cx="44958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62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Solution 1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Simple(</a:t>
            </a:r>
            <a:r>
              <a:rPr lang="en-GB" dirty="0" err="1" smtClean="0"/>
              <a:t>ish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Didn’t feel </a:t>
            </a:r>
            <a:r>
              <a:rPr lang="en-GB" dirty="0" err="1" smtClean="0"/>
              <a:t>Enterprisey</a:t>
            </a:r>
            <a:endParaRPr lang="en-GB" dirty="0" smtClean="0"/>
          </a:p>
          <a:p>
            <a:r>
              <a:rPr lang="en-GB" dirty="0" smtClean="0"/>
              <a:t>Wasn’t happy with validation</a:t>
            </a:r>
          </a:p>
          <a:p>
            <a:r>
              <a:rPr lang="en-GB" dirty="0" smtClean="0"/>
              <a:t>Do I need </a:t>
            </a:r>
            <a:r>
              <a:rPr lang="en-GB" dirty="0" err="1" smtClean="0"/>
              <a:t>IoC</a:t>
            </a:r>
            <a:r>
              <a:rPr lang="en-GB" dirty="0" smtClean="0"/>
              <a:t> yet</a:t>
            </a:r>
            <a:r>
              <a:rPr lang="en-GB" dirty="0" smtClean="0"/>
              <a:t>?</a:t>
            </a:r>
            <a:endParaRPr lang="en-GB" dirty="0" smtClean="0"/>
          </a:p>
          <a:p>
            <a:r>
              <a:rPr lang="en-GB" dirty="0"/>
              <a:t>D</a:t>
            </a:r>
            <a:r>
              <a:rPr lang="en-GB" dirty="0" smtClean="0"/>
              <a:t>o </a:t>
            </a:r>
            <a:r>
              <a:rPr lang="en-GB" dirty="0" smtClean="0"/>
              <a:t>I need </a:t>
            </a:r>
            <a:r>
              <a:rPr lang="en-GB" dirty="0" err="1" smtClean="0"/>
              <a:t>IRepository</a:t>
            </a:r>
            <a:r>
              <a:rPr lang="en-GB" dirty="0" smtClean="0"/>
              <a:t>&lt;T&gt;?</a:t>
            </a:r>
          </a:p>
          <a:p>
            <a:r>
              <a:rPr lang="en-GB" dirty="0" smtClean="0"/>
              <a:t>Broken encapsulation – controller too </a:t>
            </a:r>
            <a:r>
              <a:rPr lang="en-GB" dirty="0" smtClean="0"/>
              <a:t>fat?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311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arrenlittle.com/wp-content/uploads/2011/09/boomeran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08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2 - </a:t>
            </a:r>
            <a:r>
              <a:rPr lang="en-GB" dirty="0" err="1" smtClean="0"/>
              <a:t>nLayers</a:t>
            </a:r>
            <a:endParaRPr lang="en-GB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272330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Image of Imar Spaanjaa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12776"/>
            <a:ext cx="2304256" cy="17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35896" y="3717032"/>
            <a:ext cx="468052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MVP Since 2008</a:t>
            </a:r>
          </a:p>
          <a:p>
            <a:r>
              <a:rPr lang="en-GB" sz="2800" dirty="0" smtClean="0"/>
              <a:t>Huge 10 part tutorial on an ‘enterprise app’</a:t>
            </a:r>
          </a:p>
          <a:p>
            <a:endParaRPr lang="en-GB" sz="2800" dirty="0"/>
          </a:p>
          <a:p>
            <a:r>
              <a:rPr lang="en-GB" sz="2800" dirty="0"/>
              <a:t>http://imar.spaanjaars.com/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83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Diagram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201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1520" y="2924944"/>
            <a:ext cx="8568952" cy="3384376"/>
          </a:xfrm>
        </p:spPr>
        <p:txBody>
          <a:bodyPr>
            <a:normAutofit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2050" name="Picture 2" descr="C:\Users\davem_000\Downloads\Quorum logo_all file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60648"/>
            <a:ext cx="679474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blog.pengoworks.com/enclosures/wtfm_cf7237e5-a580-4e22-a42a-f8597dd6c60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0"/>
            <a:ext cx="7236296" cy="681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98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</a:t>
            </a:r>
            <a:r>
              <a:rPr lang="en-GB" dirty="0" err="1" smtClean="0"/>
              <a:t>nlayers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Separation make easier for larger apps</a:t>
            </a:r>
          </a:p>
          <a:p>
            <a:r>
              <a:rPr lang="en-GB" dirty="0" smtClean="0"/>
              <a:t>Code reuse	</a:t>
            </a:r>
          </a:p>
          <a:p>
            <a:r>
              <a:rPr lang="en-GB" dirty="0" smtClean="0"/>
              <a:t>Classic Unit Testability as </a:t>
            </a:r>
            <a:r>
              <a:rPr lang="en-GB" dirty="0" err="1" smtClean="0"/>
              <a:t>mockable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/>
              <a:t>Complex</a:t>
            </a:r>
          </a:p>
          <a:p>
            <a:r>
              <a:rPr lang="en-GB" dirty="0" smtClean="0"/>
              <a:t>Complex</a:t>
            </a:r>
          </a:p>
          <a:p>
            <a:r>
              <a:rPr lang="en-GB" dirty="0" smtClean="0"/>
              <a:t>Complex</a:t>
            </a:r>
          </a:p>
          <a:p>
            <a:r>
              <a:rPr lang="en-GB" dirty="0" smtClean="0"/>
              <a:t>Never made it to production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85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3 - Funny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Please go to:  </a:t>
            </a:r>
            <a:r>
              <a:rPr lang="en-GB" dirty="0" smtClean="0">
                <a:hlinkClick r:id="rId3"/>
              </a:rPr>
              <a:t>www.davesjokes.co.uk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04864"/>
            <a:ext cx="838754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77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demotivators.despair.com/demotivational/mistakesdemotiva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50" y="260648"/>
            <a:ext cx="9153350" cy="645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0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24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37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8720" y="980728"/>
            <a:ext cx="128206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53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Own Diagram here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73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6"/>
            <a:ext cx="8748464" cy="696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75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Project 3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Simple</a:t>
            </a:r>
          </a:p>
          <a:p>
            <a:r>
              <a:rPr lang="en-GB" dirty="0" smtClean="0"/>
              <a:t>Tests are easy</a:t>
            </a:r>
          </a:p>
          <a:p>
            <a:r>
              <a:rPr lang="en-GB" dirty="0" smtClean="0"/>
              <a:t>Gave what the customer wanted fast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/>
              <a:t>Slowdown of integration tests if not careful</a:t>
            </a:r>
          </a:p>
          <a:p>
            <a:r>
              <a:rPr lang="en-GB" dirty="0" err="1" smtClean="0"/>
              <a:t>UoW</a:t>
            </a:r>
            <a:r>
              <a:rPr lang="en-GB" dirty="0" smtClean="0"/>
              <a:t> could get complex as app grows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30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martviewaerials.co.uk/cs/Satellite?blobcol=urlimagefile&amp;blobheader=image%2Fjpeg&amp;blobheadername1=Content-Disposition&amp;blobheadervalue1=inline%3B+filename%3Ddigital-aerial.jpg&amp;blobkey=id&amp;blobtable=UXImage&amp;blobwhere=1349857148355&amp;ssbinary=true&amp;moddate=2012-10-19%2008:37: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562"/>
            <a:ext cx="10352617" cy="68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00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onethreefour.co.uk/files/2009/02/the-law-of-shiny-things-300x2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515409" cy="659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14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Tip 6 – Get working in production environment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Azure support in VS2013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564904"/>
            <a:ext cx="5107404" cy="40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7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How?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656" y="-963488"/>
            <a:ext cx="6899299" cy="359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http://media-cdn.tripadvisor.com/media/photo-s/01/ae/96/56/sunrise-6am-start-yo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43113"/>
            <a:ext cx="52387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97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Coding every day..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79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42" name="Picture 2" descr="http://blog.peerindex.com/wp-content/uploads/2012/08/coffee-bea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30"/>
            <a:ext cx="9144000" cy="685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9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 descr="F:\Pictures\March 2013 phone\2013-10-30 07.46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12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r>
              <a:rPr lang="en-GB" dirty="0" smtClean="0"/>
              <a:t>0 – Source Control (Git</a:t>
            </a:r>
            <a:r>
              <a:rPr lang="en-GB" dirty="0" smtClean="0"/>
              <a:t>)</a:t>
            </a:r>
          </a:p>
          <a:p>
            <a:r>
              <a:rPr lang="en-GB" dirty="0" smtClean="0"/>
              <a:t>1 </a:t>
            </a:r>
            <a:r>
              <a:rPr lang="en-GB" dirty="0"/>
              <a:t>– Merge edit and create </a:t>
            </a:r>
            <a:r>
              <a:rPr lang="en-GB" dirty="0" smtClean="0"/>
              <a:t>views</a:t>
            </a:r>
          </a:p>
          <a:p>
            <a:r>
              <a:rPr lang="en-GB" dirty="0" smtClean="0"/>
              <a:t>2 – Diagram whole project</a:t>
            </a:r>
          </a:p>
          <a:p>
            <a:r>
              <a:rPr lang="en-GB" dirty="0" smtClean="0"/>
              <a:t>3 – </a:t>
            </a:r>
            <a:r>
              <a:rPr lang="en-GB" dirty="0" err="1" smtClean="0"/>
              <a:t>DataAccess</a:t>
            </a:r>
            <a:r>
              <a:rPr lang="en-GB" dirty="0" smtClean="0"/>
              <a:t> – KISS (</a:t>
            </a:r>
            <a:r>
              <a:rPr lang="en-GB" dirty="0" err="1" smtClean="0"/>
              <a:t>UoW</a:t>
            </a:r>
            <a:r>
              <a:rPr lang="en-GB" dirty="0" smtClean="0"/>
              <a:t>)!</a:t>
            </a:r>
            <a:endParaRPr lang="en-GB" dirty="0"/>
          </a:p>
          <a:p>
            <a:r>
              <a:rPr lang="en-GB" dirty="0" smtClean="0"/>
              <a:t>4 – Test from Users point of view (Amazon – start with customer and work backwards)</a:t>
            </a:r>
          </a:p>
          <a:p>
            <a:r>
              <a:rPr lang="en-GB" dirty="0" smtClean="0"/>
              <a:t>5 – Integration tests!</a:t>
            </a:r>
          </a:p>
          <a:p>
            <a:r>
              <a:rPr lang="en-GB" dirty="0" smtClean="0"/>
              <a:t>6 – Get app working in prod asap (Azure easy)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41556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media-cdn.tripadvisor.com/media/photo-s/01/ae/96/56/sunrise-6am-start-yo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972" y="3693995"/>
            <a:ext cx="3299077" cy="24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</a:t>
            </a:r>
            <a:r>
              <a:rPr lang="en-GB" dirty="0" smtClean="0"/>
              <a:t>you!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78260"/>
            <a:ext cx="5540444" cy="5391100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Enjoy programming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 smtClean="0"/>
          </a:p>
          <a:p>
            <a:r>
              <a:rPr lang="en-GB" dirty="0" smtClean="0"/>
              <a:t>Explore or code every day on something fun?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>
                <a:hlinkClick r:id="rId4"/>
              </a:rPr>
              <a:t>davemateer@gmail.com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	(comments &amp; jokes too!)</a:t>
            </a:r>
          </a:p>
          <a:p>
            <a:pPr marL="0" indent="0">
              <a:buNone/>
            </a:pPr>
            <a:r>
              <a:rPr lang="en-GB" dirty="0" smtClean="0"/>
              <a:t> </a:t>
            </a:r>
          </a:p>
          <a:p>
            <a:r>
              <a:rPr lang="en-GB" dirty="0" smtClean="0"/>
              <a:t>github.com/</a:t>
            </a:r>
            <a:r>
              <a:rPr lang="en-GB" dirty="0" err="1" smtClean="0"/>
              <a:t>djhmateer</a:t>
            </a:r>
            <a:r>
              <a:rPr lang="en-GB" dirty="0" smtClean="0"/>
              <a:t>/funny</a:t>
            </a:r>
          </a:p>
          <a:p>
            <a:pPr lvl="1"/>
            <a:r>
              <a:rPr lang="en-GB" dirty="0" smtClean="0"/>
              <a:t>(source and </a:t>
            </a:r>
            <a:r>
              <a:rPr lang="en-GB" dirty="0" err="1" smtClean="0"/>
              <a:t>powerpoint</a:t>
            </a:r>
            <a:r>
              <a:rPr lang="en-GB" dirty="0" smtClean="0"/>
              <a:t>)</a:t>
            </a:r>
            <a:endParaRPr lang="en-GB" dirty="0" smtClean="0"/>
          </a:p>
          <a:p>
            <a:r>
              <a:rPr lang="en-GB" dirty="0" smtClean="0">
                <a:hlinkClick r:id="rId5"/>
              </a:rPr>
              <a:t>www.davesjokes.co.uk</a:t>
            </a:r>
            <a:r>
              <a:rPr lang="en-GB" dirty="0" smtClean="0"/>
              <a:t> </a:t>
            </a:r>
            <a:endParaRPr lang="en-GB" dirty="0" smtClean="0"/>
          </a:p>
          <a:p>
            <a:r>
              <a:rPr lang="en-GB" dirty="0" smtClean="0"/>
              <a:t>Questions / Thoughts / Jokes??</a:t>
            </a:r>
            <a:endParaRPr lang="en-GB" dirty="0"/>
          </a:p>
        </p:txBody>
      </p:sp>
      <p:pic>
        <p:nvPicPr>
          <p:cNvPr id="5" name="Picture 2" descr="http://upload.wikimedia.org/wikipedia/commons/2/23/Dog_retrieving_stic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972" y="1278259"/>
            <a:ext cx="3288163" cy="219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7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72940" y="2924944"/>
            <a:ext cx="5486400" cy="1296144"/>
          </a:xfrm>
        </p:spPr>
        <p:txBody>
          <a:bodyPr>
            <a:normAutofit/>
          </a:bodyPr>
          <a:lstStyle/>
          <a:p>
            <a:r>
              <a:rPr lang="en-GB" b="1" dirty="0" smtClean="0"/>
              <a:t>Put your hand up if…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27158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Pictures\March 2013 phone\2013-09-21 17.35.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8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54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20888"/>
            <a:ext cx="8229600" cy="1143000"/>
          </a:xfrm>
        </p:spPr>
        <p:txBody>
          <a:bodyPr/>
          <a:lstStyle/>
          <a:p>
            <a:r>
              <a:rPr lang="en-GB" b="1" dirty="0" smtClean="0"/>
              <a:t>CONFESSION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4130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Pictures\March 2013 phone\2013-10-19 14.19.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243"/>
            <a:ext cx="5112568" cy="681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1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/>
          <a:lstStyle/>
          <a:p>
            <a:r>
              <a:rPr lang="en-GB" b="1" dirty="0" smtClean="0"/>
              <a:t>Q: What’s brown and sticky?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8666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1560</Words>
  <Application>Microsoft Office PowerPoint</Application>
  <PresentationFormat>On-screen Show (4:3)</PresentationFormat>
  <Paragraphs>389</Paragraphs>
  <Slides>46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7 Top Tips – A full stack ASP.NET MVC5 EF6 Testable application</vt:lpstr>
      <vt:lpstr>Dave Mateer</vt:lpstr>
      <vt:lpstr> </vt:lpstr>
      <vt:lpstr>PowerPoint Presentation</vt:lpstr>
      <vt:lpstr>Put your hand up if…</vt:lpstr>
      <vt:lpstr>PowerPoint Presentation</vt:lpstr>
      <vt:lpstr>CONFESSION</vt:lpstr>
      <vt:lpstr>PowerPoint Presentation</vt:lpstr>
      <vt:lpstr>Q: What’s brown and sticky?</vt:lpstr>
      <vt:lpstr>A stick….</vt:lpstr>
      <vt:lpstr>File New Project..</vt:lpstr>
      <vt:lpstr>PowerPoint Presentation</vt:lpstr>
      <vt:lpstr>Tip 0   Source Control</vt:lpstr>
      <vt:lpstr>Problem?</vt:lpstr>
      <vt:lpstr>5 months of coding later… and 2 solutions thrown away..</vt:lpstr>
      <vt:lpstr>PowerPoint Presentation</vt:lpstr>
      <vt:lpstr>Solution 1 – Winter..TDD Style</vt:lpstr>
      <vt:lpstr>PowerPoint Presentation</vt:lpstr>
      <vt:lpstr>Show project1 - winter</vt:lpstr>
      <vt:lpstr>Diagram of Project on 1 slide</vt:lpstr>
      <vt:lpstr>PowerPoint Presentation</vt:lpstr>
      <vt:lpstr>Unit Of Work</vt:lpstr>
      <vt:lpstr>Repository</vt:lpstr>
      <vt:lpstr>Problems</vt:lpstr>
      <vt:lpstr>UoW and IRepository&lt;T&gt;</vt:lpstr>
      <vt:lpstr>Review of Solution 1</vt:lpstr>
      <vt:lpstr>PowerPoint Presentation</vt:lpstr>
      <vt:lpstr>Solution 2 - nLayers</vt:lpstr>
      <vt:lpstr>Diagram here</vt:lpstr>
      <vt:lpstr>PowerPoint Presentation</vt:lpstr>
      <vt:lpstr>Review of nlayers</vt:lpstr>
      <vt:lpstr>Project 3 - Funny</vt:lpstr>
      <vt:lpstr>PowerPoint Presentation</vt:lpstr>
      <vt:lpstr>PowerPoint Presentation</vt:lpstr>
      <vt:lpstr>PowerPoint Presentation</vt:lpstr>
      <vt:lpstr>Own Diagram here</vt:lpstr>
      <vt:lpstr>PowerPoint Presentation</vt:lpstr>
      <vt:lpstr>Review of Project 3</vt:lpstr>
      <vt:lpstr>PowerPoint Presentation</vt:lpstr>
      <vt:lpstr>Tip 6 – Get working in production environment</vt:lpstr>
      <vt:lpstr>How?</vt:lpstr>
      <vt:lpstr>Coding every day..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 Top Tips – A full stack ASP.NET MVC5 EF6 Testable application</dc:title>
  <dc:creator>davemateer@gmail.com</dc:creator>
  <cp:lastModifiedBy>davemateer@gmail.com</cp:lastModifiedBy>
  <cp:revision>184</cp:revision>
  <dcterms:created xsi:type="dcterms:W3CDTF">2014-05-11T11:41:30Z</dcterms:created>
  <dcterms:modified xsi:type="dcterms:W3CDTF">2014-05-16T05:26:56Z</dcterms:modified>
</cp:coreProperties>
</file>